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300" r:id="rId4"/>
    <p:sldId id="286" r:id="rId5"/>
    <p:sldId id="287" r:id="rId6"/>
    <p:sldId id="288" r:id="rId7"/>
    <p:sldId id="290" r:id="rId8"/>
    <p:sldId id="276" r:id="rId9"/>
    <p:sldId id="262" r:id="rId10"/>
    <p:sldId id="264" r:id="rId11"/>
    <p:sldId id="268" r:id="rId12"/>
    <p:sldId id="309" r:id="rId13"/>
    <p:sldId id="265" r:id="rId14"/>
    <p:sldId id="303" r:id="rId15"/>
    <p:sldId id="310" r:id="rId16"/>
    <p:sldId id="311" r:id="rId17"/>
    <p:sldId id="301" r:id="rId18"/>
    <p:sldId id="291" r:id="rId19"/>
    <p:sldId id="295" r:id="rId20"/>
    <p:sldId id="296" r:id="rId21"/>
    <p:sldId id="308" r:id="rId22"/>
    <p:sldId id="302" r:id="rId23"/>
    <p:sldId id="298" r:id="rId24"/>
    <p:sldId id="293" r:id="rId25"/>
    <p:sldId id="294" r:id="rId26"/>
    <p:sldId id="304" r:id="rId27"/>
    <p:sldId id="305" r:id="rId28"/>
    <p:sldId id="306" r:id="rId29"/>
    <p:sldId id="307" r:id="rId30"/>
    <p:sldId id="312" r:id="rId3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6"/>
    <p:restoredTop sz="92660"/>
  </p:normalViewPr>
  <p:slideViewPr>
    <p:cSldViewPr snapToGrid="0" snapToObjects="1">
      <p:cViewPr varScale="1">
        <p:scale>
          <a:sx n="110" d="100"/>
          <a:sy n="110" d="100"/>
        </p:scale>
        <p:origin x="144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48058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564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6353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6756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14387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2772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688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1825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7294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327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15877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09816D-5C51-A143-933E-8A18B0BF83B9}" type="datetimeFigureOut">
              <a:rPr lang="en-US" smtClean="0"/>
              <a:t>5/31/21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6ED9CA-1FE5-F24F-A100-6636D1F488C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61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PAPOOSE PROPERTY SERVICES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Booking system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5" name="Picture 4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9" name="Straight Connector 8"/>
          <p:cNvCxnSpPr>
            <a:cxnSpLocks/>
          </p:cNvCxnSpPr>
          <p:nvPr/>
        </p:nvCxnSpPr>
        <p:spPr>
          <a:xfrm>
            <a:off x="104172" y="6316682"/>
            <a:ext cx="8851612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87139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Screen Shot 2019-06-04 at 15.00.2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4404" y="1536137"/>
            <a:ext cx="6626431" cy="5203941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C960C7E5-9139-F34D-AAE5-CA2E5E1BB506}"/>
              </a:ext>
            </a:extLst>
          </p:cNvPr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6" name="Picture 5" descr="Screen_Shot_2016-11-10_at_11.47.03_1_copy.png">
              <a:extLst>
                <a:ext uri="{FF2B5EF4-FFF2-40B4-BE49-F238E27FC236}">
                  <a16:creationId xmlns:a16="http://schemas.microsoft.com/office/drawing/2014/main" id="{5C6CC8CA-B8E1-0B4B-81B8-B5D4043D6C9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>
              <a:extLst>
                <a:ext uri="{FF2B5EF4-FFF2-40B4-BE49-F238E27FC236}">
                  <a16:creationId xmlns:a16="http://schemas.microsoft.com/office/drawing/2014/main" id="{C31D191F-9059-BB4B-8E1E-58F7F410DC9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8" name="Picture 7" descr="Screen_Shot_2016-11-10_at_11.47.03_1_copy.png">
              <a:extLst>
                <a:ext uri="{FF2B5EF4-FFF2-40B4-BE49-F238E27FC236}">
                  <a16:creationId xmlns:a16="http://schemas.microsoft.com/office/drawing/2014/main" id="{49192479-B108-F54D-88EE-5CE306821F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A7E36075-B7EC-464A-B77B-F0E54C00B9B6}"/>
              </a:ext>
            </a:extLst>
          </p:cNvPr>
          <p:cNvSpPr txBox="1"/>
          <p:nvPr/>
        </p:nvSpPr>
        <p:spPr>
          <a:xfrm>
            <a:off x="1627537" y="1052056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Calendar – sample view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B1ABCC0A-D7F0-3A43-B5F7-BCB277CD40F4}"/>
              </a:ext>
            </a:extLst>
          </p:cNvPr>
          <p:cNvSpPr/>
          <p:nvPr/>
        </p:nvSpPr>
        <p:spPr>
          <a:xfrm>
            <a:off x="7328741" y="4770635"/>
            <a:ext cx="1531299" cy="369333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Detailed view</a:t>
            </a:r>
            <a:endParaRPr lang="en-US" sz="1600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DD4ADA0-0BF0-704B-8002-00EE435C5AC8}"/>
              </a:ext>
            </a:extLst>
          </p:cNvPr>
          <p:cNvSpPr/>
          <p:nvPr/>
        </p:nvSpPr>
        <p:spPr>
          <a:xfrm>
            <a:off x="160194" y="3059667"/>
            <a:ext cx="1531299" cy="514806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Colour</a:t>
            </a:r>
            <a:r>
              <a:rPr lang="en-US" sz="1600" dirty="0">
                <a:solidFill>
                  <a:schemeClr val="tx1"/>
                </a:solidFill>
              </a:rPr>
              <a:t>-coded with clerks</a:t>
            </a:r>
            <a:endParaRPr lang="en-US" sz="1600" dirty="0"/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9E4B780E-B44D-A34A-B3B8-9912D656D3AD}"/>
              </a:ext>
            </a:extLst>
          </p:cNvPr>
          <p:cNvSpPr/>
          <p:nvPr/>
        </p:nvSpPr>
        <p:spPr>
          <a:xfrm>
            <a:off x="7070968" y="1912136"/>
            <a:ext cx="1531299" cy="369332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Useful widgets</a:t>
            </a:r>
            <a:endParaRPr lang="en-US" sz="1600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41596B2-41A3-8941-8278-768002573C23}"/>
              </a:ext>
            </a:extLst>
          </p:cNvPr>
          <p:cNvSpPr/>
          <p:nvPr/>
        </p:nvSpPr>
        <p:spPr>
          <a:xfrm>
            <a:off x="7451527" y="2971305"/>
            <a:ext cx="1531299" cy="369333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Booking action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116169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9-06-04 at 15.01.34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537" y="1666762"/>
            <a:ext cx="6036623" cy="475384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23CB2C10-536D-5D44-83E7-FC9C7B281228}"/>
              </a:ext>
            </a:extLst>
          </p:cNvPr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4" name="Picture 3" descr="Screen_Shot_2016-11-10_at_11.47.03_1_copy.png">
              <a:extLst>
                <a:ext uri="{FF2B5EF4-FFF2-40B4-BE49-F238E27FC236}">
                  <a16:creationId xmlns:a16="http://schemas.microsoft.com/office/drawing/2014/main" id="{44855845-16F8-5B40-B421-6FF3142D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5" name="Picture 4" descr="Screen_Shot_2016-11-10_at_11.47.03_1_copy.png">
              <a:extLst>
                <a:ext uri="{FF2B5EF4-FFF2-40B4-BE49-F238E27FC236}">
                  <a16:creationId xmlns:a16="http://schemas.microsoft.com/office/drawing/2014/main" id="{079859FF-5CDD-AF4B-AAAF-7D6982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>
              <a:extLst>
                <a:ext uri="{FF2B5EF4-FFF2-40B4-BE49-F238E27FC236}">
                  <a16:creationId xmlns:a16="http://schemas.microsoft.com/office/drawing/2014/main" id="{39C0EA08-1C3E-ED4B-86D0-3F9B22B907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A62DA34-09CF-6341-BB8B-43328D669D52}"/>
              </a:ext>
            </a:extLst>
          </p:cNvPr>
          <p:cNvSpPr txBox="1"/>
          <p:nvPr/>
        </p:nvSpPr>
        <p:spPr>
          <a:xfrm>
            <a:off x="1627537" y="1052056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Calendar – sample view &gt; Assign</a:t>
            </a:r>
          </a:p>
        </p:txBody>
      </p:sp>
    </p:spTree>
    <p:extLst>
      <p:ext uri="{BB962C8B-B14F-4D97-AF65-F5344CB8AC3E}">
        <p14:creationId xmlns:p14="http://schemas.microsoft.com/office/powerpoint/2010/main" val="29638939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3CB2C10-536D-5D44-83E7-FC9C7B281228}"/>
              </a:ext>
            </a:extLst>
          </p:cNvPr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4" name="Picture 3" descr="Screen_Shot_2016-11-10_at_11.47.03_1_copy.png">
              <a:extLst>
                <a:ext uri="{FF2B5EF4-FFF2-40B4-BE49-F238E27FC236}">
                  <a16:creationId xmlns:a16="http://schemas.microsoft.com/office/drawing/2014/main" id="{44855845-16F8-5B40-B421-6FF3142D484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5" name="Picture 4" descr="Screen_Shot_2016-11-10_at_11.47.03_1_copy.png">
              <a:extLst>
                <a:ext uri="{FF2B5EF4-FFF2-40B4-BE49-F238E27FC236}">
                  <a16:creationId xmlns:a16="http://schemas.microsoft.com/office/drawing/2014/main" id="{079859FF-5CDD-AF4B-AAAF-7D6982B3899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>
              <a:extLst>
                <a:ext uri="{FF2B5EF4-FFF2-40B4-BE49-F238E27FC236}">
                  <a16:creationId xmlns:a16="http://schemas.microsoft.com/office/drawing/2014/main" id="{39C0EA08-1C3E-ED4B-86D0-3F9B22B907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4A62DA34-09CF-6341-BB8B-43328D669D52}"/>
              </a:ext>
            </a:extLst>
          </p:cNvPr>
          <p:cNvSpPr txBox="1"/>
          <p:nvPr/>
        </p:nvSpPr>
        <p:spPr>
          <a:xfrm>
            <a:off x="1627537" y="1052056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Dashboard – sample view &gt; Confirmation</a:t>
            </a:r>
          </a:p>
        </p:txBody>
      </p:sp>
      <p:pic>
        <p:nvPicPr>
          <p:cNvPr id="8" name="Picture 7" descr="Screen Shot 2019-06-04 at 12.09.23.png">
            <a:extLst>
              <a:ext uri="{FF2B5EF4-FFF2-40B4-BE49-F238E27FC236}">
                <a16:creationId xmlns:a16="http://schemas.microsoft.com/office/drawing/2014/main" id="{9AEEB70A-3BEB-D84F-A0F2-A0D2FC5383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376" y="1880519"/>
            <a:ext cx="8601248" cy="4139182"/>
          </a:xfrm>
          <a:prstGeom prst="rect">
            <a:avLst/>
          </a:prstGeom>
        </p:spPr>
      </p:pic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CA2C29D9-EA70-AA4D-AB02-CFAB4E2562B9}"/>
              </a:ext>
            </a:extLst>
          </p:cNvPr>
          <p:cNvSpPr/>
          <p:nvPr/>
        </p:nvSpPr>
        <p:spPr>
          <a:xfrm>
            <a:off x="96238" y="3071542"/>
            <a:ext cx="1531299" cy="514806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 err="1">
                <a:solidFill>
                  <a:schemeClr val="tx1"/>
                </a:solidFill>
              </a:rPr>
              <a:t>Colour</a:t>
            </a:r>
            <a:r>
              <a:rPr lang="en-US" sz="1600" dirty="0">
                <a:solidFill>
                  <a:schemeClr val="tx1"/>
                </a:solidFill>
              </a:rPr>
              <a:t>-coded with status</a:t>
            </a:r>
            <a:endParaRPr lang="en-US" sz="1600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3CC03402-3EE7-A347-B8F4-67E8C5628823}"/>
              </a:ext>
            </a:extLst>
          </p:cNvPr>
          <p:cNvSpPr/>
          <p:nvPr/>
        </p:nvSpPr>
        <p:spPr>
          <a:xfrm>
            <a:off x="7516463" y="2959612"/>
            <a:ext cx="1531299" cy="369333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Booking action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6446303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9-06-04 at 13.16.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9397" y="1840675"/>
            <a:ext cx="7505205" cy="3707295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BFF518CB-C59D-8544-8A18-80E6FCA21D21}"/>
              </a:ext>
            </a:extLst>
          </p:cNvPr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4" name="Picture 3" descr="Screen_Shot_2016-11-10_at_11.47.03_1_copy.png">
              <a:extLst>
                <a:ext uri="{FF2B5EF4-FFF2-40B4-BE49-F238E27FC236}">
                  <a16:creationId xmlns:a16="http://schemas.microsoft.com/office/drawing/2014/main" id="{E3C60DF0-4D52-174A-8505-C7185D4AC59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5" name="Picture 4" descr="Screen_Shot_2016-11-10_at_11.47.03_1_copy.png">
              <a:extLst>
                <a:ext uri="{FF2B5EF4-FFF2-40B4-BE49-F238E27FC236}">
                  <a16:creationId xmlns:a16="http://schemas.microsoft.com/office/drawing/2014/main" id="{E8D7D985-2BA3-0D4F-9AF4-1C4E2BF86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>
              <a:extLst>
                <a:ext uri="{FF2B5EF4-FFF2-40B4-BE49-F238E27FC236}">
                  <a16:creationId xmlns:a16="http://schemas.microsoft.com/office/drawing/2014/main" id="{59A94625-AA6F-8549-9948-C1182495072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118443E7-AF6C-CD41-B255-6860B3A0CF47}"/>
              </a:ext>
            </a:extLst>
          </p:cNvPr>
          <p:cNvSpPr txBox="1"/>
          <p:nvPr/>
        </p:nvSpPr>
        <p:spPr>
          <a:xfrm>
            <a:off x="1627537" y="1052056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Task board – sample view &gt; Send report</a:t>
            </a:r>
          </a:p>
        </p:txBody>
      </p:sp>
    </p:spTree>
    <p:extLst>
      <p:ext uri="{BB962C8B-B14F-4D97-AF65-F5344CB8AC3E}">
        <p14:creationId xmlns:p14="http://schemas.microsoft.com/office/powerpoint/2010/main" val="18083233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6175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b="1" dirty="0"/>
              <a:t>Clerk portal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5" name="Picture 4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9" name="Straight Connector 8"/>
          <p:cNvCxnSpPr>
            <a:cxnSpLocks/>
          </p:cNvCxnSpPr>
          <p:nvPr/>
        </p:nvCxnSpPr>
        <p:spPr>
          <a:xfrm>
            <a:off x="127322" y="6316682"/>
            <a:ext cx="8828462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6153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8060" y="1807356"/>
            <a:ext cx="72961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Homepage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View my calendar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View my dashboard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Set availability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View my rates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View templates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78061" y="1255889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Clerk portal features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62046" y="6316682"/>
            <a:ext cx="8793738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8" name="Picture 7">
            <a:extLst>
              <a:ext uri="{FF2B5EF4-FFF2-40B4-BE49-F238E27FC236}">
                <a16:creationId xmlns:a16="http://schemas.microsoft.com/office/drawing/2014/main" id="{32A58B01-164C-BF4B-B203-27A2B80D35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2330" y="2295418"/>
            <a:ext cx="5380954" cy="3890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1789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78061" y="1255889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Clerk portal features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15747" y="6316682"/>
            <a:ext cx="8840037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8" name="Picture 17">
            <a:extLst>
              <a:ext uri="{FF2B5EF4-FFF2-40B4-BE49-F238E27FC236}">
                <a16:creationId xmlns:a16="http://schemas.microsoft.com/office/drawing/2014/main" id="{97ACB29A-3F79-3244-9BA2-A289F27A3D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75885" y="1324704"/>
            <a:ext cx="5179899" cy="2757420"/>
          </a:xfrm>
          <a:prstGeom prst="rect">
            <a:avLst/>
          </a:prstGeom>
          <a:ln>
            <a:solidFill>
              <a:srgbClr val="7030A0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2ECF9F0-1FE0-014A-93D3-C5DB8B36F9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1564"/>
          <a:stretch/>
        </p:blipFill>
        <p:spPr>
          <a:xfrm>
            <a:off x="1389266" y="3343933"/>
            <a:ext cx="2918414" cy="3344741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3B09CB0-FC4C-674D-8CB3-3873E016E087}"/>
              </a:ext>
            </a:extLst>
          </p:cNvPr>
          <p:cNvSpPr/>
          <p:nvPr/>
        </p:nvSpPr>
        <p:spPr>
          <a:xfrm>
            <a:off x="5163000" y="3897457"/>
            <a:ext cx="1531299" cy="369333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Detailed view</a:t>
            </a:r>
            <a:endParaRPr lang="en-US" sz="1600" dirty="0"/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B6D28DA-9A55-5C40-87DF-879487E72360}"/>
              </a:ext>
            </a:extLst>
          </p:cNvPr>
          <p:cNvSpPr/>
          <p:nvPr/>
        </p:nvSpPr>
        <p:spPr>
          <a:xfrm>
            <a:off x="7400735" y="1408082"/>
            <a:ext cx="1531299" cy="369333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Booking action</a:t>
            </a:r>
            <a:endParaRPr lang="en-US" sz="1600" dirty="0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C8AA01AB-856A-5542-B898-60B5F5C100AC}"/>
              </a:ext>
            </a:extLst>
          </p:cNvPr>
          <p:cNvSpPr/>
          <p:nvPr/>
        </p:nvSpPr>
        <p:spPr>
          <a:xfrm>
            <a:off x="623616" y="3152412"/>
            <a:ext cx="1531299" cy="369333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My rates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6029690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6175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b="1" dirty="0"/>
              <a:t>Manage catalogue and price lists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5" name="Picture 4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9" name="Straight Connector 8"/>
          <p:cNvCxnSpPr>
            <a:cxnSpLocks/>
          </p:cNvCxnSpPr>
          <p:nvPr/>
        </p:nvCxnSpPr>
        <p:spPr>
          <a:xfrm>
            <a:off x="115747" y="6316682"/>
            <a:ext cx="8840037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004729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8062" y="2419715"/>
            <a:ext cx="72961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and edit items with price and duration according to job type parameters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Fully integrated with </a:t>
            </a:r>
            <a:r>
              <a:rPr lang="en-US" dirty="0" err="1"/>
              <a:t>Zoho</a:t>
            </a:r>
            <a:r>
              <a:rPr lang="en-US" dirty="0"/>
              <a:t> books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Schedule price changes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58423" y="18685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Catalogue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50471" y="6316682"/>
            <a:ext cx="8805313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42138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Create &amp; Manage catalogue &gt; key features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332F54B2-F1FB-BA4E-AF9D-D301CE644C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6221"/>
          <a:stretch/>
        </p:blipFill>
        <p:spPr>
          <a:xfrm>
            <a:off x="4295065" y="3526985"/>
            <a:ext cx="4660719" cy="3161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362008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58423" y="18685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Price list customer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27322" y="6316682"/>
            <a:ext cx="8828462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41865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Create &amp; Manage price lists &gt; key features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ADC52F-CD49-484B-A0A0-1BA9A82059A4}"/>
              </a:ext>
            </a:extLst>
          </p:cNvPr>
          <p:cNvSpPr txBox="1"/>
          <p:nvPr/>
        </p:nvSpPr>
        <p:spPr>
          <a:xfrm>
            <a:off x="1278062" y="2419715"/>
            <a:ext cx="72961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and assign bespoke price list to customer based on main catalogue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Price will be reflected in bookings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Schedule for price changes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Print / download user friendly price list</a:t>
            </a:r>
          </a:p>
        </p:txBody>
      </p:sp>
    </p:spTree>
    <p:extLst>
      <p:ext uri="{BB962C8B-B14F-4D97-AF65-F5344CB8AC3E}">
        <p14:creationId xmlns:p14="http://schemas.microsoft.com/office/powerpoint/2010/main" val="2215135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6158" y="1593629"/>
            <a:ext cx="72961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 cloud application hosted on </a:t>
            </a:r>
            <a:r>
              <a:rPr lang="en-US" dirty="0" err="1"/>
              <a:t>Zoho</a:t>
            </a:r>
            <a:r>
              <a:rPr lang="en-US" dirty="0"/>
              <a:t> Creator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Integrating Papoose Property Services processes – from creating a booking to invoicing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With a dedicated portal for clerks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293065" y="3574670"/>
            <a:ext cx="729610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&amp; manage bookings for single or multiple services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Assign / Reassign clerks 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Uploading / sending reports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Invoicing integrated with </a:t>
            </a:r>
            <a:r>
              <a:rPr lang="en-US" dirty="0" err="1"/>
              <a:t>Zoho</a:t>
            </a:r>
            <a:r>
              <a:rPr lang="en-US" dirty="0"/>
              <a:t> Books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Catalogue &amp; price lists management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Clerk management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Reporting</a:t>
            </a:r>
          </a:p>
          <a:p>
            <a:r>
              <a:rPr lang="en-US" dirty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06158" y="1086383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Summary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306158" y="3074397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Key features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04172" y="6316682"/>
            <a:ext cx="8851612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0693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258423" y="18685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Price list clerk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85195" y="6316682"/>
            <a:ext cx="8770589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418653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Create &amp; Manage price lists &gt; key features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CADC52F-CD49-484B-A0A0-1BA9A82059A4}"/>
              </a:ext>
            </a:extLst>
          </p:cNvPr>
          <p:cNvSpPr txBox="1"/>
          <p:nvPr/>
        </p:nvSpPr>
        <p:spPr>
          <a:xfrm>
            <a:off x="1278062" y="2419715"/>
            <a:ext cx="729610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Create and assign bespoke price list to clerks based on main catalogue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Clerk rates will be reflected in booking for costing and audit purpose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Schedule for price changes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Print / download user friendly price list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Accessible from the portal</a:t>
            </a:r>
          </a:p>
        </p:txBody>
      </p:sp>
    </p:spTree>
    <p:extLst>
      <p:ext uri="{BB962C8B-B14F-4D97-AF65-F5344CB8AC3E}">
        <p14:creationId xmlns:p14="http://schemas.microsoft.com/office/powerpoint/2010/main" val="19301413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31494" y="6316682"/>
            <a:ext cx="8724290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279942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Create &amp; Manage price lists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316FF01-7556-CE4A-96CA-485DB7491D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6904" y="2884058"/>
            <a:ext cx="4871408" cy="3277472"/>
          </a:xfrm>
          <a:prstGeom prst="rect">
            <a:avLst/>
          </a:prstGeom>
          <a:ln>
            <a:solidFill>
              <a:srgbClr val="7030A0"/>
            </a:solidFill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5E21173E-B74D-754B-A417-84DD4B82652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573" r="6028"/>
          <a:stretch/>
        </p:blipFill>
        <p:spPr>
          <a:xfrm>
            <a:off x="4741357" y="962368"/>
            <a:ext cx="4017174" cy="4720441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6361AF7-6847-8C40-A429-E069EE0680B2}"/>
              </a:ext>
            </a:extLst>
          </p:cNvPr>
          <p:cNvSpPr/>
          <p:nvPr/>
        </p:nvSpPr>
        <p:spPr>
          <a:xfrm>
            <a:off x="3040083" y="1709906"/>
            <a:ext cx="1895970" cy="369332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Print/pdf price list</a:t>
            </a:r>
            <a:r>
              <a:rPr lang="en-US" sz="1600" dirty="0"/>
              <a:t>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CC6C8550-ED37-C644-BE7B-AD932B031E0B}"/>
              </a:ext>
            </a:extLst>
          </p:cNvPr>
          <p:cNvSpPr/>
          <p:nvPr/>
        </p:nvSpPr>
        <p:spPr>
          <a:xfrm>
            <a:off x="742071" y="2543706"/>
            <a:ext cx="1589902" cy="369332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Set price list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02070845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6175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b="1" dirty="0"/>
              <a:t>Parameters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5" name="Picture 4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9" name="Straight Connector 8"/>
          <p:cNvCxnSpPr>
            <a:cxnSpLocks/>
          </p:cNvCxnSpPr>
          <p:nvPr/>
        </p:nvCxnSpPr>
        <p:spPr>
          <a:xfrm>
            <a:off x="185195" y="6316682"/>
            <a:ext cx="8770589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1371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B5D1D6A-C1B2-E840-8C47-848A580015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27723"/>
          <a:stretch/>
        </p:blipFill>
        <p:spPr>
          <a:xfrm>
            <a:off x="0" y="2455296"/>
            <a:ext cx="9144000" cy="348939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1198D0C6-B7B4-C941-85D7-9A65A569A2C3}"/>
              </a:ext>
            </a:extLst>
          </p:cNvPr>
          <p:cNvSpPr/>
          <p:nvPr/>
        </p:nvSpPr>
        <p:spPr>
          <a:xfrm>
            <a:off x="1258423" y="1182317"/>
            <a:ext cx="2659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Parameters &gt; key features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17FF3D1-4DD2-9E47-BD92-B64D37CE0EA2}"/>
              </a:ext>
            </a:extLst>
          </p:cNvPr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6" name="Picture 5" descr="Screen_Shot_2016-11-10_at_11.47.03_1_copy.png">
              <a:extLst>
                <a:ext uri="{FF2B5EF4-FFF2-40B4-BE49-F238E27FC236}">
                  <a16:creationId xmlns:a16="http://schemas.microsoft.com/office/drawing/2014/main" id="{0C866F79-8198-0842-AE76-7CC9711B97F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>
              <a:extLst>
                <a:ext uri="{FF2B5EF4-FFF2-40B4-BE49-F238E27FC236}">
                  <a16:creationId xmlns:a16="http://schemas.microsoft.com/office/drawing/2014/main" id="{84E23A23-A272-F346-9A66-51EE06CD0B7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8" name="Picture 7" descr="Screen_Shot_2016-11-10_at_11.47.03_1_copy.png">
              <a:extLst>
                <a:ext uri="{FF2B5EF4-FFF2-40B4-BE49-F238E27FC236}">
                  <a16:creationId xmlns:a16="http://schemas.microsoft.com/office/drawing/2014/main" id="{033813D4-B0D9-A945-8ACB-D8E2DC4E22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5E26EC5F-1100-B14E-A395-8E48E3A6401B}"/>
              </a:ext>
            </a:extLst>
          </p:cNvPr>
          <p:cNvSpPr txBox="1"/>
          <p:nvPr/>
        </p:nvSpPr>
        <p:spPr>
          <a:xfrm>
            <a:off x="1258423" y="1717621"/>
            <a:ext cx="7697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Add/edit/delete items for each type of parameters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Presented in list reports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1C9A7BC-0B04-214A-98FE-193DFDD19388}"/>
              </a:ext>
            </a:extLst>
          </p:cNvPr>
          <p:cNvCxnSpPr>
            <a:cxnSpLocks/>
          </p:cNvCxnSpPr>
          <p:nvPr/>
        </p:nvCxnSpPr>
        <p:spPr>
          <a:xfrm>
            <a:off x="173620" y="6316682"/>
            <a:ext cx="8782164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60805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8062" y="2419715"/>
            <a:ext cx="72961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To add/edit/ delete clerks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Set clerks parameter such as jobs they can be assigned to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Assign price list clerk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Assign portal users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58423" y="18685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Clerk details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208344" y="6316682"/>
            <a:ext cx="8747440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B9613F3-AB5D-664B-93FD-DDEE2A548214}"/>
              </a:ext>
            </a:extLst>
          </p:cNvPr>
          <p:cNvSpPr txBox="1"/>
          <p:nvPr/>
        </p:nvSpPr>
        <p:spPr>
          <a:xfrm>
            <a:off x="1306158" y="4273176"/>
            <a:ext cx="7697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To add/edit/delete customers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Integrated with </a:t>
            </a:r>
            <a:r>
              <a:rPr lang="en-US" dirty="0" err="1"/>
              <a:t>Zoho</a:t>
            </a:r>
            <a:r>
              <a:rPr lang="en-US" dirty="0"/>
              <a:t> Books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Set parameters such as default invoice &amp; reports templates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Include customer instructions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Include contact details for customer branch, also integrated with </a:t>
            </a:r>
            <a:r>
              <a:rPr lang="en-US" dirty="0" err="1"/>
              <a:t>zoho</a:t>
            </a:r>
            <a:r>
              <a:rPr lang="en-US" dirty="0"/>
              <a:t> books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69CF5E-DE8F-FE4F-8F58-D7D0AC6B44A3}"/>
              </a:ext>
            </a:extLst>
          </p:cNvPr>
          <p:cNvSpPr txBox="1"/>
          <p:nvPr/>
        </p:nvSpPr>
        <p:spPr>
          <a:xfrm>
            <a:off x="1306158" y="3725311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Customer details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2659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Parameters &gt; key features</a:t>
            </a:r>
          </a:p>
        </p:txBody>
      </p:sp>
    </p:spTree>
    <p:extLst>
      <p:ext uri="{BB962C8B-B14F-4D97-AF65-F5344CB8AC3E}">
        <p14:creationId xmlns:p14="http://schemas.microsoft.com/office/powerpoint/2010/main" val="14103614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8062" y="2419715"/>
            <a:ext cx="72961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Add/edit/ delete properties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Set property parameters (to be reflected in bookings) such as property size, furnishing, </a:t>
            </a:r>
            <a:r>
              <a:rPr lang="en-US" dirty="0" err="1"/>
              <a:t>storeys</a:t>
            </a:r>
            <a:r>
              <a:rPr lang="en-US" dirty="0"/>
              <a:t> …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Additional information on gas &amp; electricity meters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58423" y="18685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Property details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50471" y="6316682"/>
            <a:ext cx="8805313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B9613F3-AB5D-664B-93FD-DDEE2A548214}"/>
              </a:ext>
            </a:extLst>
          </p:cNvPr>
          <p:cNvSpPr txBox="1"/>
          <p:nvPr/>
        </p:nvSpPr>
        <p:spPr>
          <a:xfrm>
            <a:off x="1306158" y="4273176"/>
            <a:ext cx="7697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Details for tenants and landlords linked to bookings and properties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69CF5E-DE8F-FE4F-8F58-D7D0AC6B44A3}"/>
              </a:ext>
            </a:extLst>
          </p:cNvPr>
          <p:cNvSpPr txBox="1"/>
          <p:nvPr/>
        </p:nvSpPr>
        <p:spPr>
          <a:xfrm>
            <a:off x="1306158" y="3725311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Relevant contact details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2659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Parameters &gt; key features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97AC30-2FC0-CD42-9247-64E1FE302BF3}"/>
              </a:ext>
            </a:extLst>
          </p:cNvPr>
          <p:cNvSpPr txBox="1"/>
          <p:nvPr/>
        </p:nvSpPr>
        <p:spPr>
          <a:xfrm>
            <a:off x="1293065" y="5433312"/>
            <a:ext cx="7697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Add/edit/delete templates for inspection reports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Accessible from the clerk portal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31E766-66AB-834E-B523-765498E154C8}"/>
              </a:ext>
            </a:extLst>
          </p:cNvPr>
          <p:cNvSpPr txBox="1"/>
          <p:nvPr/>
        </p:nvSpPr>
        <p:spPr>
          <a:xfrm>
            <a:off x="1293065" y="4885447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Template reports</a:t>
            </a:r>
          </a:p>
        </p:txBody>
      </p:sp>
    </p:spTree>
    <p:extLst>
      <p:ext uri="{BB962C8B-B14F-4D97-AF65-F5344CB8AC3E}">
        <p14:creationId xmlns:p14="http://schemas.microsoft.com/office/powerpoint/2010/main" val="165417581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8062" y="2419715"/>
            <a:ext cx="7296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Add/edit/ delete promotional code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Set promotion according to period of times and selected products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Can be applied in % or GBP to the order details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58423" y="18685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Create discount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38896" y="6316682"/>
            <a:ext cx="8816888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B9613F3-AB5D-664B-93FD-DDEE2A548214}"/>
              </a:ext>
            </a:extLst>
          </p:cNvPr>
          <p:cNvSpPr txBox="1"/>
          <p:nvPr/>
        </p:nvSpPr>
        <p:spPr>
          <a:xfrm>
            <a:off x="1306158" y="4273176"/>
            <a:ext cx="769736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Add/edit main job categories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Set price list type such as property size, surface or flat fee – to define the configuration of products in the catalogue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Can be set as active/inactive on different platform such as website / portal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Can be set as backend for add-ons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69CF5E-DE8F-FE4F-8F58-D7D0AC6B44A3}"/>
              </a:ext>
            </a:extLst>
          </p:cNvPr>
          <p:cNvSpPr txBox="1"/>
          <p:nvPr/>
        </p:nvSpPr>
        <p:spPr>
          <a:xfrm>
            <a:off x="1306158" y="3725311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Parameter job type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2659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Parameters &gt; key features</a:t>
            </a:r>
          </a:p>
        </p:txBody>
      </p:sp>
    </p:spTree>
    <p:extLst>
      <p:ext uri="{BB962C8B-B14F-4D97-AF65-F5344CB8AC3E}">
        <p14:creationId xmlns:p14="http://schemas.microsoft.com/office/powerpoint/2010/main" val="142908486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8062" y="2419715"/>
            <a:ext cx="72961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Add/edit invoicing parameters as set on </a:t>
            </a:r>
            <a:r>
              <a:rPr lang="en-US" dirty="0" err="1"/>
              <a:t>Zoho</a:t>
            </a:r>
            <a:r>
              <a:rPr lang="en-US" dirty="0"/>
              <a:t> Books with invoice templates, payment terms …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58423" y="18685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Organisation</a:t>
            </a:r>
            <a:r>
              <a:rPr lang="en-US" b="1" dirty="0"/>
              <a:t> settings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85195" y="6316682"/>
            <a:ext cx="8770589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B9613F3-AB5D-664B-93FD-DDEE2A548214}"/>
              </a:ext>
            </a:extLst>
          </p:cNvPr>
          <p:cNvSpPr txBox="1"/>
          <p:nvPr/>
        </p:nvSpPr>
        <p:spPr>
          <a:xfrm>
            <a:off x="1282989" y="3850950"/>
            <a:ext cx="76973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Add/edit images use across the application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69CF5E-DE8F-FE4F-8F58-D7D0AC6B44A3}"/>
              </a:ext>
            </a:extLst>
          </p:cNvPr>
          <p:cNvSpPr txBox="1"/>
          <p:nvPr/>
        </p:nvSpPr>
        <p:spPr>
          <a:xfrm>
            <a:off x="1278062" y="33089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Relevant contact details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265944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Parameters &gt; key features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97AC30-2FC0-CD42-9247-64E1FE302BF3}"/>
              </a:ext>
            </a:extLst>
          </p:cNvPr>
          <p:cNvSpPr txBox="1"/>
          <p:nvPr/>
        </p:nvSpPr>
        <p:spPr>
          <a:xfrm>
            <a:off x="1282989" y="5050820"/>
            <a:ext cx="7697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Add/edit/delete message to be shown on portal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Automated email to clerks according to validity and frequency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D31E766-66AB-834E-B523-765498E154C8}"/>
              </a:ext>
            </a:extLst>
          </p:cNvPr>
          <p:cNvSpPr txBox="1"/>
          <p:nvPr/>
        </p:nvSpPr>
        <p:spPr>
          <a:xfrm>
            <a:off x="1266851" y="4574847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Messages</a:t>
            </a:r>
          </a:p>
        </p:txBody>
      </p:sp>
    </p:spTree>
    <p:extLst>
      <p:ext uri="{BB962C8B-B14F-4D97-AF65-F5344CB8AC3E}">
        <p14:creationId xmlns:p14="http://schemas.microsoft.com/office/powerpoint/2010/main" val="8389453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6175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b="1" dirty="0"/>
              <a:t>Reporting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5" name="Picture 4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9" name="Straight Connector 8"/>
          <p:cNvCxnSpPr>
            <a:cxnSpLocks/>
          </p:cNvCxnSpPr>
          <p:nvPr/>
        </p:nvCxnSpPr>
        <p:spPr>
          <a:xfrm>
            <a:off x="196770" y="6316682"/>
            <a:ext cx="8759014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8930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5" name="Picture 4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9" name="Straight Connector 8"/>
          <p:cNvCxnSpPr>
            <a:cxnSpLocks/>
          </p:cNvCxnSpPr>
          <p:nvPr/>
        </p:nvCxnSpPr>
        <p:spPr>
          <a:xfrm>
            <a:off x="115747" y="6316682"/>
            <a:ext cx="8840037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12" name="Picture 11">
            <a:extLst>
              <a:ext uri="{FF2B5EF4-FFF2-40B4-BE49-F238E27FC236}">
                <a16:creationId xmlns:a16="http://schemas.microsoft.com/office/drawing/2014/main" id="{25E764AE-BE0C-7A4A-A8AF-00A8DDEB8B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57802" y="2268637"/>
            <a:ext cx="6597982" cy="3897337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197E4FB5-AD3D-E74B-A50E-02E6648B1712}"/>
              </a:ext>
            </a:extLst>
          </p:cNvPr>
          <p:cNvSpPr/>
          <p:nvPr/>
        </p:nvSpPr>
        <p:spPr>
          <a:xfrm>
            <a:off x="955901" y="995870"/>
            <a:ext cx="396333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Reporting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DEC2D8-C921-AF43-BDF3-2C74FA1B731F}"/>
              </a:ext>
            </a:extLst>
          </p:cNvPr>
          <p:cNvSpPr txBox="1"/>
          <p:nvPr/>
        </p:nvSpPr>
        <p:spPr>
          <a:xfrm>
            <a:off x="955901" y="1471598"/>
            <a:ext cx="76973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Visualization of the activity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List of all the bookings </a:t>
            </a:r>
          </a:p>
        </p:txBody>
      </p:sp>
    </p:spTree>
    <p:extLst>
      <p:ext uri="{BB962C8B-B14F-4D97-AF65-F5344CB8AC3E}">
        <p14:creationId xmlns:p14="http://schemas.microsoft.com/office/powerpoint/2010/main" val="23095859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6175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b="1" dirty="0"/>
              <a:t>Manage bookings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5" name="Picture 4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9" name="Straight Connector 8"/>
          <p:cNvCxnSpPr>
            <a:cxnSpLocks/>
          </p:cNvCxnSpPr>
          <p:nvPr/>
        </p:nvCxnSpPr>
        <p:spPr>
          <a:xfrm>
            <a:off x="104172" y="6316682"/>
            <a:ext cx="8851612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20935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16175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b="1" dirty="0"/>
              <a:t>Thank you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5" name="Picture 4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9" name="Straight Connector 8"/>
          <p:cNvCxnSpPr>
            <a:cxnSpLocks/>
          </p:cNvCxnSpPr>
          <p:nvPr/>
        </p:nvCxnSpPr>
        <p:spPr>
          <a:xfrm>
            <a:off x="196770" y="6316682"/>
            <a:ext cx="8759014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00017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6158" y="1593629"/>
            <a:ext cx="729610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 booking form: to add single / multiple services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Calendar: </a:t>
            </a:r>
            <a:r>
              <a:rPr lang="en-US" dirty="0" err="1"/>
              <a:t>colour</a:t>
            </a:r>
            <a:r>
              <a:rPr lang="en-US" dirty="0"/>
              <a:t>-coded by clerks and status (Accept/Decline)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Dashboard: </a:t>
            </a:r>
            <a:r>
              <a:rPr lang="en-US" dirty="0" err="1"/>
              <a:t>Colour</a:t>
            </a:r>
            <a:r>
              <a:rPr lang="en-US" dirty="0"/>
              <a:t>-coded according to required actions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Draft report: for booking in progress not yet save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Task list showing required actions for bookings coming in next 5 days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293066" y="3644120"/>
            <a:ext cx="76627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Assign / reassign clerk to one or multiple services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Confirm one or multiple services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Cancel bookings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Edit bookings</a:t>
            </a:r>
          </a:p>
          <a:p>
            <a:r>
              <a:rPr lang="en-US" dirty="0"/>
              <a:t>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306158" y="1086383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Create and Manage bookings &gt; key features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78062" y="3272129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Key actions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85195" y="6316682"/>
            <a:ext cx="8770589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C050301-449F-4441-AAD4-079EF6F82685}"/>
              </a:ext>
            </a:extLst>
          </p:cNvPr>
          <p:cNvSpPr txBox="1"/>
          <p:nvPr/>
        </p:nvSpPr>
        <p:spPr>
          <a:xfrm>
            <a:off x="7137299" y="5598741"/>
            <a:ext cx="1562582" cy="36933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Dashboard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CDC7921-EDA6-1149-9552-9AD22247E5B0}"/>
              </a:ext>
            </a:extLst>
          </p:cNvPr>
          <p:cNvSpPr txBox="1"/>
          <p:nvPr/>
        </p:nvSpPr>
        <p:spPr>
          <a:xfrm>
            <a:off x="5318815" y="5591316"/>
            <a:ext cx="1562582" cy="36933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Calendar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0E81D709-92C7-1F4C-8146-B99262AA9294}"/>
              </a:ext>
            </a:extLst>
          </p:cNvPr>
          <p:cNvSpPr txBox="1"/>
          <p:nvPr/>
        </p:nvSpPr>
        <p:spPr>
          <a:xfrm>
            <a:off x="3278448" y="5611749"/>
            <a:ext cx="1562582" cy="36933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Booking form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9ABE52C-5041-5041-85AD-AC6039B5845B}"/>
              </a:ext>
            </a:extLst>
          </p:cNvPr>
          <p:cNvSpPr txBox="1"/>
          <p:nvPr/>
        </p:nvSpPr>
        <p:spPr>
          <a:xfrm>
            <a:off x="1306158" y="5611749"/>
            <a:ext cx="1562582" cy="369332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Homepage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2A60431-D394-F745-A3CC-48985FBE59C0}"/>
              </a:ext>
            </a:extLst>
          </p:cNvPr>
          <p:cNvSpPr/>
          <p:nvPr/>
        </p:nvSpPr>
        <p:spPr>
          <a:xfrm flipH="1">
            <a:off x="1057142" y="3213880"/>
            <a:ext cx="7545123" cy="1907562"/>
          </a:xfrm>
          <a:prstGeom prst="rect">
            <a:avLst/>
          </a:prstGeom>
          <a:noFill/>
          <a:ln w="15875">
            <a:solidFill>
              <a:srgbClr val="7030A0"/>
            </a:solidFill>
          </a:ln>
          <a:effectLst>
            <a:outerShdw dist="23000" sx="1000" sy="1000" rotWithShape="0">
              <a:srgbClr val="000000"/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27932FA7-3F4B-F34C-B7D2-9C041C3ADE48}"/>
              </a:ext>
            </a:extLst>
          </p:cNvPr>
          <p:cNvCxnSpPr>
            <a:cxnSpLocks/>
          </p:cNvCxnSpPr>
          <p:nvPr/>
        </p:nvCxnSpPr>
        <p:spPr>
          <a:xfrm>
            <a:off x="2013995" y="5297142"/>
            <a:ext cx="0" cy="31460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E65241-FACB-5C49-A183-B02EDD3A0FE5}"/>
              </a:ext>
            </a:extLst>
          </p:cNvPr>
          <p:cNvCxnSpPr>
            <a:cxnSpLocks/>
          </p:cNvCxnSpPr>
          <p:nvPr/>
        </p:nvCxnSpPr>
        <p:spPr>
          <a:xfrm>
            <a:off x="4041493" y="5297142"/>
            <a:ext cx="0" cy="31460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4941C53E-B8FF-F44F-BD92-4EA5147397C5}"/>
              </a:ext>
            </a:extLst>
          </p:cNvPr>
          <p:cNvCxnSpPr>
            <a:cxnSpLocks/>
          </p:cNvCxnSpPr>
          <p:nvPr/>
        </p:nvCxnSpPr>
        <p:spPr>
          <a:xfrm>
            <a:off x="5997615" y="5297142"/>
            <a:ext cx="0" cy="31460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A57937-1CE2-7F4F-9155-298839508F8E}"/>
              </a:ext>
            </a:extLst>
          </p:cNvPr>
          <p:cNvCxnSpPr>
            <a:cxnSpLocks/>
          </p:cNvCxnSpPr>
          <p:nvPr/>
        </p:nvCxnSpPr>
        <p:spPr>
          <a:xfrm>
            <a:off x="7919013" y="5297142"/>
            <a:ext cx="0" cy="314607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2F0CDF1C-474A-834E-937D-33DCBE4CF7A2}"/>
              </a:ext>
            </a:extLst>
          </p:cNvPr>
          <p:cNvSpPr txBox="1"/>
          <p:nvPr/>
        </p:nvSpPr>
        <p:spPr>
          <a:xfrm>
            <a:off x="1057140" y="4927810"/>
            <a:ext cx="7560129" cy="369332"/>
          </a:xfrm>
          <a:prstGeom prst="rect">
            <a:avLst/>
          </a:prstGeom>
          <a:solidFill>
            <a:schemeClr val="accent4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</a:rPr>
              <a:t>Accessible from</a:t>
            </a:r>
          </a:p>
        </p:txBody>
      </p:sp>
    </p:spTree>
    <p:extLst>
      <p:ext uri="{BB962C8B-B14F-4D97-AF65-F5344CB8AC3E}">
        <p14:creationId xmlns:p14="http://schemas.microsoft.com/office/powerpoint/2010/main" val="6199157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306158" y="2149210"/>
            <a:ext cx="729610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Automated “new appointment” email to clerks with a link to accept / decline appointments &amp; a booking summary.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Appointments will display in clerk portal in both their dashboard and calendar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Automated notification to Papoose Property Services up acceptation/declination appointment</a:t>
            </a:r>
          </a:p>
          <a:p>
            <a:pPr marL="285750" indent="-285750">
              <a:buFont typeface="Arial"/>
              <a:buChar char="•"/>
            </a:pP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306158" y="1757714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Assign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73620" y="6316682"/>
            <a:ext cx="8782164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F2836B09-9B88-EE47-9C47-7C823CD80B43}"/>
              </a:ext>
            </a:extLst>
          </p:cNvPr>
          <p:cNvSpPr txBox="1"/>
          <p:nvPr/>
        </p:nvSpPr>
        <p:spPr>
          <a:xfrm>
            <a:off x="1278062" y="4814408"/>
            <a:ext cx="7296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Automated “new appointment” email to new clerks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Automated cancellation email to previous clerk (unless invitation was declined)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B826249-B9EE-9A46-938B-181DEB7EE8FC}"/>
              </a:ext>
            </a:extLst>
          </p:cNvPr>
          <p:cNvSpPr txBox="1"/>
          <p:nvPr/>
        </p:nvSpPr>
        <p:spPr>
          <a:xfrm>
            <a:off x="1306158" y="4285491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Reassign clerks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F047F32-4440-1740-A2FA-CB4915C1B78A}"/>
              </a:ext>
            </a:extLst>
          </p:cNvPr>
          <p:cNvSpPr/>
          <p:nvPr/>
        </p:nvSpPr>
        <p:spPr>
          <a:xfrm>
            <a:off x="1306158" y="1151238"/>
            <a:ext cx="4347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Create and Manage bookings &gt; key features</a:t>
            </a:r>
          </a:p>
        </p:txBody>
      </p:sp>
    </p:spTree>
    <p:extLst>
      <p:ext uri="{BB962C8B-B14F-4D97-AF65-F5344CB8AC3E}">
        <p14:creationId xmlns:p14="http://schemas.microsoft.com/office/powerpoint/2010/main" val="6123396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8062" y="2419715"/>
            <a:ext cx="72961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Automated confirmation email to customers (and other contacts as per instructions in booking form)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Update booking status across the platform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58423" y="18685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Confirmation 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85195" y="6316682"/>
            <a:ext cx="8770589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B9613F3-AB5D-664B-93FD-DDEE2A548214}"/>
              </a:ext>
            </a:extLst>
          </p:cNvPr>
          <p:cNvSpPr txBox="1"/>
          <p:nvPr/>
        </p:nvSpPr>
        <p:spPr>
          <a:xfrm>
            <a:off x="1306158" y="4273176"/>
            <a:ext cx="7697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Automated cancellation email to customers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Automated cancellation email to clerks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Possibility to add cancellation charge and automated update order / invoice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Update booking status across the platform 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69CF5E-DE8F-FE4F-8F58-D7D0AC6B44A3}"/>
              </a:ext>
            </a:extLst>
          </p:cNvPr>
          <p:cNvSpPr txBox="1"/>
          <p:nvPr/>
        </p:nvSpPr>
        <p:spPr>
          <a:xfrm>
            <a:off x="1306158" y="3679011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Cancellation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4347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Create and Manage bookings &gt; key features</a:t>
            </a:r>
          </a:p>
        </p:txBody>
      </p:sp>
    </p:spTree>
    <p:extLst>
      <p:ext uri="{BB962C8B-B14F-4D97-AF65-F5344CB8AC3E}">
        <p14:creationId xmlns:p14="http://schemas.microsoft.com/office/powerpoint/2010/main" val="2713667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278062" y="2419715"/>
            <a:ext cx="72961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Manage tasks such as review, upload, send reports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Create invoice and credit note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Upload reports using link with google drive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Automated email to customers sending reports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58423" y="1868585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Task board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10" name="Picture 9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11" name="Picture 10" descr="Screen_Shot_2016-11-10_at_11.47.03_1_copy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12" name="Picture 11" descr="Screen_Shot_2016-11-10_at_11.47.03_1_copy.png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cxnSp>
        <p:nvCxnSpPr>
          <p:cNvPr id="16" name="Straight Connector 15"/>
          <p:cNvCxnSpPr>
            <a:cxnSpLocks/>
          </p:cNvCxnSpPr>
          <p:nvPr/>
        </p:nvCxnSpPr>
        <p:spPr>
          <a:xfrm>
            <a:off x="173620" y="6316682"/>
            <a:ext cx="8782164" cy="0"/>
          </a:xfrm>
          <a:prstGeom prst="line">
            <a:avLst/>
          </a:prstGeom>
          <a:ln/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1B9613F3-AB5D-664B-93FD-DDEE2A548214}"/>
              </a:ext>
            </a:extLst>
          </p:cNvPr>
          <p:cNvSpPr txBox="1"/>
          <p:nvPr/>
        </p:nvSpPr>
        <p:spPr>
          <a:xfrm>
            <a:off x="1306158" y="4273176"/>
            <a:ext cx="76973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dirty="0"/>
              <a:t>Update / edit order details and add promotional code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Integrated with </a:t>
            </a:r>
            <a:r>
              <a:rPr lang="en-US" dirty="0" err="1"/>
              <a:t>Zoho</a:t>
            </a:r>
            <a:r>
              <a:rPr lang="en-US" dirty="0"/>
              <a:t> Books 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Invoice will be sent and created from </a:t>
            </a:r>
            <a:r>
              <a:rPr lang="en-US" dirty="0" err="1"/>
              <a:t>Zoho</a:t>
            </a:r>
            <a:r>
              <a:rPr lang="en-US" dirty="0"/>
              <a:t> Books, with automated email</a:t>
            </a:r>
          </a:p>
          <a:p>
            <a:pPr marL="285750" indent="-285750">
              <a:buFont typeface="Arial"/>
              <a:buChar char="•"/>
            </a:pPr>
            <a:r>
              <a:rPr lang="en-US" dirty="0"/>
              <a:t>Bookings will be updated with invoice number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069CF5E-DE8F-FE4F-8F58-D7D0AC6B44A3}"/>
              </a:ext>
            </a:extLst>
          </p:cNvPr>
          <p:cNvSpPr txBox="1"/>
          <p:nvPr/>
        </p:nvSpPr>
        <p:spPr>
          <a:xfrm>
            <a:off x="1306158" y="3725311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Invoicing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93B18C-DDDA-1E46-AEA8-9A220917580E}"/>
              </a:ext>
            </a:extLst>
          </p:cNvPr>
          <p:cNvSpPr/>
          <p:nvPr/>
        </p:nvSpPr>
        <p:spPr>
          <a:xfrm>
            <a:off x="1258423" y="1182317"/>
            <a:ext cx="434779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Create and Manage bookings &gt; key features</a:t>
            </a:r>
          </a:p>
        </p:txBody>
      </p:sp>
    </p:spTree>
    <p:extLst>
      <p:ext uri="{BB962C8B-B14F-4D97-AF65-F5344CB8AC3E}">
        <p14:creationId xmlns:p14="http://schemas.microsoft.com/office/powerpoint/2010/main" val="1762436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9-06-04 at 14.41.28.pn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537" y="1614484"/>
            <a:ext cx="6051275" cy="476504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5" name="Picture 4" descr="Screen_Shot_2016-11-10_at_11.47.03_1_copy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7" name="Picture 6" descr="Screen_Shot_2016-11-10_at_11.47.03_1_copy.png"/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sp>
        <p:nvSpPr>
          <p:cNvPr id="10" name="TextBox 9"/>
          <p:cNvSpPr txBox="1"/>
          <p:nvPr/>
        </p:nvSpPr>
        <p:spPr>
          <a:xfrm>
            <a:off x="1627537" y="1052056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Homepage</a:t>
            </a: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A986188-49F2-6F4C-B2F9-27D93EE05ADE}"/>
              </a:ext>
            </a:extLst>
          </p:cNvPr>
          <p:cNvSpPr/>
          <p:nvPr/>
        </p:nvSpPr>
        <p:spPr>
          <a:xfrm>
            <a:off x="263124" y="5764401"/>
            <a:ext cx="2084283" cy="830997"/>
          </a:xfrm>
          <a:prstGeom prst="roundRect">
            <a:avLst>
              <a:gd name="adj" fmla="val 4232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Task list for bookings that needs completing in next 5 days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880B1C8-D029-F44B-BA70-C7812CFF5741}"/>
              </a:ext>
            </a:extLst>
          </p:cNvPr>
          <p:cNvSpPr/>
          <p:nvPr/>
        </p:nvSpPr>
        <p:spPr>
          <a:xfrm>
            <a:off x="6775757" y="1398610"/>
            <a:ext cx="2084283" cy="830997"/>
          </a:xfrm>
          <a:prstGeom prst="roundRect">
            <a:avLst>
              <a:gd name="adj" fmla="val 4232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Useful widgets and quick access to booking form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1E26806-F29C-DF48-A0CC-A52ECC749071}"/>
              </a:ext>
            </a:extLst>
          </p:cNvPr>
          <p:cNvSpPr/>
          <p:nvPr/>
        </p:nvSpPr>
        <p:spPr>
          <a:xfrm>
            <a:off x="7126753" y="4780793"/>
            <a:ext cx="1800207" cy="678597"/>
          </a:xfrm>
          <a:prstGeom prst="roundRect">
            <a:avLst>
              <a:gd name="adj" fmla="val 4232"/>
            </a:avLst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dirty="0">
                <a:solidFill>
                  <a:schemeClr val="tx1"/>
                </a:solidFill>
              </a:rPr>
              <a:t>Day view of today’s appointments</a:t>
            </a:r>
          </a:p>
        </p:txBody>
      </p:sp>
    </p:spTree>
    <p:extLst>
      <p:ext uri="{BB962C8B-B14F-4D97-AF65-F5344CB8AC3E}">
        <p14:creationId xmlns:p14="http://schemas.microsoft.com/office/powerpoint/2010/main" val="3146438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8C92C6E4-A363-BD45-A7BF-6A0DB015ECB4}"/>
              </a:ext>
            </a:extLst>
          </p:cNvPr>
          <p:cNvGrpSpPr/>
          <p:nvPr/>
        </p:nvGrpSpPr>
        <p:grpSpPr>
          <a:xfrm>
            <a:off x="0" y="0"/>
            <a:ext cx="9130907" cy="806682"/>
            <a:chOff x="0" y="0"/>
            <a:chExt cx="9130907" cy="806682"/>
          </a:xfrm>
        </p:grpSpPr>
        <p:pic>
          <p:nvPicPr>
            <p:cNvPr id="4" name="Picture 3" descr="Screen_Shot_2016-11-10_at_11.47.03_1_copy.png">
              <a:extLst>
                <a:ext uri="{FF2B5EF4-FFF2-40B4-BE49-F238E27FC236}">
                  <a16:creationId xmlns:a16="http://schemas.microsoft.com/office/drawing/2014/main" id="{7EEC1F88-9DEA-F844-8750-67037641F00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4307680" cy="806682"/>
            </a:xfrm>
            <a:prstGeom prst="rect">
              <a:avLst/>
            </a:prstGeom>
          </p:spPr>
        </p:pic>
        <p:pic>
          <p:nvPicPr>
            <p:cNvPr id="5" name="Picture 4" descr="Screen_Shot_2016-11-10_at_11.47.03_1_copy.png">
              <a:extLst>
                <a:ext uri="{FF2B5EF4-FFF2-40B4-BE49-F238E27FC236}">
                  <a16:creationId xmlns:a16="http://schemas.microsoft.com/office/drawing/2014/main" id="{5AA16CDE-642F-9343-938E-B2625AA7AE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4587" y="0"/>
              <a:ext cx="4307680" cy="806682"/>
            </a:xfrm>
            <a:prstGeom prst="rect">
              <a:avLst/>
            </a:prstGeom>
          </p:spPr>
        </p:pic>
        <p:pic>
          <p:nvPicPr>
            <p:cNvPr id="6" name="Picture 5" descr="Screen_Shot_2016-11-10_at_11.47.03_1_copy.png">
              <a:extLst>
                <a:ext uri="{FF2B5EF4-FFF2-40B4-BE49-F238E27FC236}">
                  <a16:creationId xmlns:a16="http://schemas.microsoft.com/office/drawing/2014/main" id="{4FB2E983-3D78-A345-BD1F-11DA9FB30A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424"/>
            <a:stretch/>
          </p:blipFill>
          <p:spPr>
            <a:xfrm>
              <a:off x="8589174" y="0"/>
              <a:ext cx="541733" cy="806682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031AE7B4-9FEA-F946-B8CC-C329EA7B55EC}"/>
              </a:ext>
            </a:extLst>
          </p:cNvPr>
          <p:cNvSpPr txBox="1"/>
          <p:nvPr/>
        </p:nvSpPr>
        <p:spPr>
          <a:xfrm>
            <a:off x="1627537" y="1052056"/>
            <a:ext cx="72961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Booking form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831FDA-ACC7-6C46-A7B6-B0286E3A51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8753" y="1606085"/>
            <a:ext cx="3317735" cy="3809063"/>
          </a:xfrm>
          <a:prstGeom prst="rect">
            <a:avLst/>
          </a:prstGeom>
          <a:ln>
            <a:solidFill>
              <a:srgbClr val="7030A0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444A43A-02F8-894B-BA62-AD6CC45383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95848" y="3069186"/>
            <a:ext cx="3317734" cy="3630823"/>
          </a:xfrm>
          <a:prstGeom prst="rect">
            <a:avLst/>
          </a:prstGeom>
          <a:ln>
            <a:solidFill>
              <a:srgbClr val="7030A0"/>
            </a:solidFill>
          </a:ln>
        </p:spPr>
      </p:pic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D1F91A45-6D98-434D-8770-2AC4C782F799}"/>
              </a:ext>
            </a:extLst>
          </p:cNvPr>
          <p:cNvSpPr/>
          <p:nvPr/>
        </p:nvSpPr>
        <p:spPr>
          <a:xfrm>
            <a:off x="214374" y="5599845"/>
            <a:ext cx="2623829" cy="526305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Possibility to assign/edit each services in booking</a:t>
            </a:r>
            <a:endParaRPr lang="en-US" sz="1600" dirty="0"/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A2BF5A6-95F4-D548-A99A-AA87F9E89E9A}"/>
              </a:ext>
            </a:extLst>
          </p:cNvPr>
          <p:cNvSpPr/>
          <p:nvPr/>
        </p:nvSpPr>
        <p:spPr>
          <a:xfrm>
            <a:off x="3431474" y="1811330"/>
            <a:ext cx="2623829" cy="526305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Add one or multiple services</a:t>
            </a:r>
            <a:endParaRPr lang="en-US" sz="1600" dirty="0"/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361A30E5-7065-1B49-B796-5125B15339B3}"/>
              </a:ext>
            </a:extLst>
          </p:cNvPr>
          <p:cNvSpPr/>
          <p:nvPr/>
        </p:nvSpPr>
        <p:spPr>
          <a:xfrm>
            <a:off x="6055303" y="3274431"/>
            <a:ext cx="2623829" cy="526305"/>
          </a:xfrm>
          <a:prstGeom prst="roundRect">
            <a:avLst/>
          </a:prstGeom>
          <a:solidFill>
            <a:schemeClr val="bg1"/>
          </a:solidFill>
          <a:ln>
            <a:solidFill>
              <a:srgbClr val="7030A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tx1"/>
                </a:solidFill>
              </a:rPr>
              <a:t>Invoice one or more contact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4117740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1535</TotalTime>
  <Words>916</Words>
  <Application>Microsoft Macintosh PowerPoint</Application>
  <PresentationFormat>On-screen Show (4:3)</PresentationFormat>
  <Paragraphs>162</Paragraphs>
  <Slides>30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3" baseType="lpstr">
      <vt:lpstr>Arial</vt:lpstr>
      <vt:lpstr>Calibri</vt:lpstr>
      <vt:lpstr>Office Theme</vt:lpstr>
      <vt:lpstr>PAPOOSE PROPERTY SERVICES</vt:lpstr>
      <vt:lpstr>PowerPoint Presentation</vt:lpstr>
      <vt:lpstr>Manage bookings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Clerk portal</vt:lpstr>
      <vt:lpstr>PowerPoint Presentation</vt:lpstr>
      <vt:lpstr>PowerPoint Presentation</vt:lpstr>
      <vt:lpstr>Manage catalogue and price lists</vt:lpstr>
      <vt:lpstr>PowerPoint Presentation</vt:lpstr>
      <vt:lpstr>PowerPoint Presentation</vt:lpstr>
      <vt:lpstr>PowerPoint Presentation</vt:lpstr>
      <vt:lpstr>PowerPoint Presentation</vt:lpstr>
      <vt:lpstr>Parameters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Reporting</vt:lpstr>
      <vt:lpstr>PowerPoint Presentation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PAPOOSE PROPERTY SERVICES</dc:title>
  <dc:creator>Peter Charalambides</dc:creator>
  <cp:lastModifiedBy>Peter Charalambides</cp:lastModifiedBy>
  <cp:revision>37</cp:revision>
  <dcterms:created xsi:type="dcterms:W3CDTF">2019-06-04T12:55:54Z</dcterms:created>
  <dcterms:modified xsi:type="dcterms:W3CDTF">2021-05-31T19:57:22Z</dcterms:modified>
</cp:coreProperties>
</file>

<file path=docProps/thumbnail.jpeg>
</file>